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4" r:id="rId2"/>
    <p:sldId id="258" r:id="rId3"/>
    <p:sldId id="265" r:id="rId4"/>
    <p:sldId id="283" r:id="rId5"/>
    <p:sldId id="259" r:id="rId6"/>
    <p:sldId id="260" r:id="rId7"/>
    <p:sldId id="262" r:id="rId8"/>
    <p:sldId id="267" r:id="rId9"/>
    <p:sldId id="269" r:id="rId10"/>
    <p:sldId id="270" r:id="rId11"/>
    <p:sldId id="271" r:id="rId12"/>
    <p:sldId id="268" r:id="rId13"/>
    <p:sldId id="256" r:id="rId14"/>
    <p:sldId id="272" r:id="rId15"/>
    <p:sldId id="273" r:id="rId16"/>
    <p:sldId id="278" r:id="rId17"/>
    <p:sldId id="281" r:id="rId18"/>
    <p:sldId id="261" r:id="rId19"/>
    <p:sldId id="279" r:id="rId20"/>
    <p:sldId id="277" r:id="rId21"/>
    <p:sldId id="280" r:id="rId22"/>
    <p:sldId id="274" r:id="rId23"/>
    <p:sldId id="275" r:id="rId24"/>
    <p:sldId id="276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1F7626-C786-42AB-B987-C610B8418400}" type="datetimeFigureOut">
              <a:rPr lang="en-US" smtClean="0"/>
              <a:pPr/>
              <a:t>4/9/2013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44568-685B-4A9B-8D22-91E67602761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44568-685B-4A9B-8D22-91E67602761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44568-685B-4A9B-8D22-91E67602761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44568-685B-4A9B-8D22-91E67602761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F44568-685B-4A9B-8D22-91E67602761A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EA88-555A-41E5-B2C7-5B816A655E26}" type="datetimeFigureOut">
              <a:rPr lang="en-US" smtClean="0"/>
              <a:pPr/>
              <a:t>4/9/2013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FA3-5B3C-4F2D-88DA-737965DA88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EA88-555A-41E5-B2C7-5B816A655E26}" type="datetimeFigureOut">
              <a:rPr lang="en-US" smtClean="0"/>
              <a:pPr/>
              <a:t>4/9/2013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FA3-5B3C-4F2D-88DA-737965DA88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EA88-555A-41E5-B2C7-5B816A655E26}" type="datetimeFigureOut">
              <a:rPr lang="en-US" smtClean="0"/>
              <a:pPr/>
              <a:t>4/9/2013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FA3-5B3C-4F2D-88DA-737965DA88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EA88-555A-41E5-B2C7-5B816A655E26}" type="datetimeFigureOut">
              <a:rPr lang="en-US" smtClean="0"/>
              <a:pPr/>
              <a:t>4/9/2013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FA3-5B3C-4F2D-88DA-737965DA88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EA88-555A-41E5-B2C7-5B816A655E26}" type="datetimeFigureOut">
              <a:rPr lang="en-US" smtClean="0"/>
              <a:pPr/>
              <a:t>4/9/2013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FA3-5B3C-4F2D-88DA-737965DA88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EA88-555A-41E5-B2C7-5B816A655E26}" type="datetimeFigureOut">
              <a:rPr lang="en-US" smtClean="0"/>
              <a:pPr/>
              <a:t>4/9/2013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FA3-5B3C-4F2D-88DA-737965DA88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EA88-555A-41E5-B2C7-5B816A655E26}" type="datetimeFigureOut">
              <a:rPr lang="en-US" smtClean="0"/>
              <a:pPr/>
              <a:t>4/9/2013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FA3-5B3C-4F2D-88DA-737965DA88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EA88-555A-41E5-B2C7-5B816A655E26}" type="datetimeFigureOut">
              <a:rPr lang="en-US" smtClean="0"/>
              <a:pPr/>
              <a:t>4/9/2013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FA3-5B3C-4F2D-88DA-737965DA88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EA88-555A-41E5-B2C7-5B816A655E26}" type="datetimeFigureOut">
              <a:rPr lang="en-US" smtClean="0"/>
              <a:pPr/>
              <a:t>4/9/2013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FA3-5B3C-4F2D-88DA-737965DA88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EA88-555A-41E5-B2C7-5B816A655E26}" type="datetimeFigureOut">
              <a:rPr lang="en-US" smtClean="0"/>
              <a:pPr/>
              <a:t>4/9/2013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FA3-5B3C-4F2D-88DA-737965DA88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FEA88-555A-41E5-B2C7-5B816A655E26}" type="datetimeFigureOut">
              <a:rPr lang="en-US" smtClean="0"/>
              <a:pPr/>
              <a:t>4/9/2013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01FA3-5B3C-4F2D-88DA-737965DA88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FEA88-555A-41E5-B2C7-5B816A655E26}" type="datetimeFigureOut">
              <a:rPr lang="en-US" smtClean="0"/>
              <a:pPr/>
              <a:t>4/9/2013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01FA3-5B3C-4F2D-88DA-737965DA881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762000"/>
            <a:ext cx="7588175" cy="4343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" y="54864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</a:rPr>
              <a:t>Reading into Writing</a:t>
            </a:r>
            <a:endParaRPr lang="en-US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54864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</a:rPr>
              <a:t>A change in habits</a:t>
            </a:r>
            <a:endParaRPr lang="en-US" sz="5400" dirty="0">
              <a:solidFill>
                <a:srgbClr val="C00000"/>
              </a:solidFill>
            </a:endParaRPr>
          </a:p>
        </p:txBody>
      </p:sp>
      <p:pic>
        <p:nvPicPr>
          <p:cNvPr id="5" name="Picture 4" descr="Emma's twit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72859" y="304800"/>
            <a:ext cx="3398282" cy="5105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54864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</a:rPr>
              <a:t>led to despair.</a:t>
            </a:r>
            <a:endParaRPr lang="en-US" sz="5400" dirty="0">
              <a:solidFill>
                <a:srgbClr val="C00000"/>
              </a:solidFill>
            </a:endParaRPr>
          </a:p>
        </p:txBody>
      </p:sp>
      <p:pic>
        <p:nvPicPr>
          <p:cNvPr id="3" name="Picture 2" descr="C:\Documents and Settings\Alicia\Desktop\flatlin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33400"/>
            <a:ext cx="8414787" cy="4735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85800"/>
            <a:ext cx="8526999" cy="38861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Oval 5"/>
          <p:cNvSpPr/>
          <p:nvPr/>
        </p:nvSpPr>
        <p:spPr>
          <a:xfrm>
            <a:off x="3886200" y="3124200"/>
            <a:ext cx="4876800" cy="762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38200" y="54864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</a:rPr>
              <a:t>A change in pace</a:t>
            </a:r>
            <a:endParaRPr lang="en-US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Alicia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457200"/>
            <a:ext cx="3810000" cy="48006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838200" y="54864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led to hope.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54864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</a:rPr>
              <a:t>A change in focus</a:t>
            </a:r>
            <a:endParaRPr lang="en-US" sz="5400" dirty="0">
              <a:solidFill>
                <a:srgbClr val="C00000"/>
              </a:solidFill>
            </a:endParaRPr>
          </a:p>
        </p:txBody>
      </p:sp>
      <p:pic>
        <p:nvPicPr>
          <p:cNvPr id="6" name="Picture 5" descr="kittle tweet.jpg"/>
          <p:cNvPicPr>
            <a:picLocks noChangeAspect="1"/>
          </p:cNvPicPr>
          <p:nvPr/>
        </p:nvPicPr>
        <p:blipFill>
          <a:blip r:embed="rId2" cstate="print"/>
          <a:srcRect t="14444" b="8889"/>
          <a:stretch>
            <a:fillRect/>
          </a:stretch>
        </p:blipFill>
        <p:spPr>
          <a:xfrm>
            <a:off x="2286000" y="304800"/>
            <a:ext cx="4439478" cy="5105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54864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</a:rPr>
              <a:t>led to confidence.</a:t>
            </a:r>
            <a:endParaRPr lang="en-US" sz="54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1250" t="40000" r="37500" b="16000"/>
          <a:stretch>
            <a:fillRect/>
          </a:stretch>
        </p:blipFill>
        <p:spPr bwMode="auto">
          <a:xfrm>
            <a:off x="457200" y="304800"/>
            <a:ext cx="4800600" cy="42245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31250" t="54000" r="37500" b="32000"/>
          <a:stretch>
            <a:fillRect/>
          </a:stretch>
        </p:blipFill>
        <p:spPr bwMode="auto">
          <a:xfrm>
            <a:off x="4419600" y="4191000"/>
            <a:ext cx="4354286" cy="121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y library.jpg"/>
          <p:cNvPicPr>
            <a:picLocks noChangeAspect="1"/>
          </p:cNvPicPr>
          <p:nvPr/>
        </p:nvPicPr>
        <p:blipFill>
          <a:blip r:embed="rId2" cstate="print"/>
          <a:srcRect b="448"/>
          <a:stretch>
            <a:fillRect/>
          </a:stretch>
        </p:blipFill>
        <p:spPr>
          <a:xfrm>
            <a:off x="2286000" y="457200"/>
            <a:ext cx="4248150" cy="563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38750" t="38000" r="25625" b="19000"/>
          <a:stretch>
            <a:fillRect/>
          </a:stretch>
        </p:blipFill>
        <p:spPr bwMode="auto">
          <a:xfrm>
            <a:off x="1905000" y="1371600"/>
            <a:ext cx="5050465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yndi's boo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2400" y="381000"/>
            <a:ext cx="6299200" cy="4724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79964_10200581030469026_294147379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304800"/>
            <a:ext cx="4324350" cy="5765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licia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" y="533400"/>
            <a:ext cx="8201026" cy="45925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838200" y="54864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</a:rPr>
              <a:t>A change in standards</a:t>
            </a:r>
            <a:endParaRPr lang="en-US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nnifer's po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381000"/>
            <a:ext cx="3962400" cy="5943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7500" t="44000" r="22500" b="4000"/>
          <a:stretch>
            <a:fillRect/>
          </a:stretch>
        </p:blipFill>
        <p:spPr bwMode="auto">
          <a:xfrm>
            <a:off x="1981200" y="1066800"/>
            <a:ext cx="5345723" cy="4343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54864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</a:rPr>
              <a:t>A change in practice</a:t>
            </a:r>
            <a:endParaRPr lang="en-US" sz="5400" dirty="0">
              <a:solidFill>
                <a:srgbClr val="C00000"/>
              </a:solidFill>
            </a:endParaRPr>
          </a:p>
        </p:txBody>
      </p:sp>
      <p:pic>
        <p:nvPicPr>
          <p:cNvPr id="5" name="Picture 4" descr="Twilight.jpg"/>
          <p:cNvPicPr>
            <a:picLocks noChangeAspect="1"/>
          </p:cNvPicPr>
          <p:nvPr/>
        </p:nvPicPr>
        <p:blipFill>
          <a:blip r:embed="rId2" cstate="print"/>
          <a:srcRect r="9091"/>
          <a:stretch>
            <a:fillRect/>
          </a:stretch>
        </p:blipFill>
        <p:spPr>
          <a:xfrm>
            <a:off x="914400" y="304800"/>
            <a:ext cx="2286000" cy="3352800"/>
          </a:xfrm>
          <a:prstGeom prst="rect">
            <a:avLst/>
          </a:prstGeom>
        </p:spPr>
      </p:pic>
      <p:pic>
        <p:nvPicPr>
          <p:cNvPr id="6" name="Picture 5" descr="Friday Night Lights.jpg"/>
          <p:cNvPicPr>
            <a:picLocks noChangeAspect="1"/>
          </p:cNvPicPr>
          <p:nvPr/>
        </p:nvPicPr>
        <p:blipFill>
          <a:blip r:embed="rId3" cstate="print"/>
          <a:srcRect l="10000" t="7500" r="15000" b="10000"/>
          <a:stretch>
            <a:fillRect/>
          </a:stretch>
        </p:blipFill>
        <p:spPr>
          <a:xfrm>
            <a:off x="5486400" y="228600"/>
            <a:ext cx="2286000" cy="3352800"/>
          </a:xfrm>
          <a:prstGeom prst="rect">
            <a:avLst/>
          </a:prstGeom>
        </p:spPr>
      </p:pic>
      <p:pic>
        <p:nvPicPr>
          <p:cNvPr id="3" name="Picture 2" descr="Booklove Pos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95600" y="1066800"/>
            <a:ext cx="3048000" cy="406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5486400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</a:rPr>
              <a:t>led to a new beginning.</a:t>
            </a:r>
            <a:endParaRPr lang="en-US" sz="5400" dirty="0">
              <a:solidFill>
                <a:srgbClr val="C00000"/>
              </a:solidFill>
            </a:endParaRPr>
          </a:p>
        </p:txBody>
      </p:sp>
      <p:pic>
        <p:nvPicPr>
          <p:cNvPr id="3" name="Picture 2" descr="Brad Th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381000"/>
            <a:ext cx="4318000" cy="3238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Safe hav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667000"/>
            <a:ext cx="3378200" cy="25336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Lovely bon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86200" y="1981200"/>
            <a:ext cx="4521200" cy="3390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1724085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Choice Reading 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Choice Reading + Responsive Writing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Choice Reading + Responsive Writing + Tier 2 Vocabulary 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Choice Reading + Responsive Writing + Tier 2 Vocabulary + Assigned Reading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Choice Reading + Responsive Writing + Tier 2 Vocabulary + Assigned Reading + Socratic Seminar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Choice Reading + Responsive Writing + Tier 2 Vocabulary + Assigned Reading + Socratic Seminar +  Sentence Level Writing Instruction  +  ???</a:t>
            </a:r>
          </a:p>
          <a:p>
            <a:pPr marL="342900" indent="-342900">
              <a:buFontTx/>
              <a:buAutoNum type="arabicPeriod"/>
            </a:pPr>
            <a:endParaRPr lang="en-US" dirty="0" smtClean="0"/>
          </a:p>
          <a:p>
            <a:pPr marL="342900" indent="-342900">
              <a:buFontTx/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468868"/>
            <a:ext cx="586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Layering instruction to scaffold readers and writers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09600"/>
            <a:ext cx="762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Alicia Mansfield, English Dept., </a:t>
            </a:r>
            <a:r>
              <a:rPr lang="en-US" dirty="0" err="1" smtClean="0"/>
              <a:t>Purnell</a:t>
            </a:r>
            <a:r>
              <a:rPr lang="en-US" dirty="0" smtClean="0"/>
              <a:t> </a:t>
            </a:r>
            <a:r>
              <a:rPr lang="en-US" dirty="0" err="1" smtClean="0"/>
              <a:t>Swett</a:t>
            </a:r>
            <a:r>
              <a:rPr lang="en-US" dirty="0" smtClean="0"/>
              <a:t> High School</a:t>
            </a:r>
          </a:p>
          <a:p>
            <a:endParaRPr lang="en-US" dirty="0" smtClean="0"/>
          </a:p>
          <a:p>
            <a:r>
              <a:rPr lang="en-US" dirty="0" smtClean="0"/>
              <a:t>Kelly Fox, English Dept., </a:t>
            </a:r>
            <a:r>
              <a:rPr lang="en-US" dirty="0" err="1" smtClean="0"/>
              <a:t>Purnell</a:t>
            </a:r>
            <a:r>
              <a:rPr lang="en-US" dirty="0" smtClean="0"/>
              <a:t> </a:t>
            </a:r>
            <a:r>
              <a:rPr lang="en-US" dirty="0" err="1" smtClean="0"/>
              <a:t>Swett</a:t>
            </a:r>
            <a:r>
              <a:rPr lang="en-US" dirty="0" smtClean="0"/>
              <a:t> High School</a:t>
            </a:r>
          </a:p>
          <a:p>
            <a:endParaRPr lang="en-US" dirty="0" smtClean="0"/>
          </a:p>
          <a:p>
            <a:r>
              <a:rPr lang="en-US" dirty="0" smtClean="0"/>
              <a:t>Antonio Wilkins, Principal, </a:t>
            </a:r>
            <a:r>
              <a:rPr lang="en-US" dirty="0" err="1" smtClean="0"/>
              <a:t>Purnell</a:t>
            </a:r>
            <a:r>
              <a:rPr lang="en-US" dirty="0" smtClean="0"/>
              <a:t> </a:t>
            </a:r>
            <a:r>
              <a:rPr lang="en-US" dirty="0" err="1" smtClean="0"/>
              <a:t>Swett</a:t>
            </a:r>
            <a:r>
              <a:rPr lang="en-US" dirty="0" smtClean="0"/>
              <a:t> High School</a:t>
            </a:r>
          </a:p>
          <a:p>
            <a:endParaRPr lang="en-US" dirty="0" smtClean="0"/>
          </a:p>
          <a:p>
            <a:r>
              <a:rPr lang="en-US" dirty="0" smtClean="0"/>
              <a:t>Dr. Linda Emanuel, Assistant Superintendent of Curriculum and Instruction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licia\Desktop\Question Sig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04800"/>
            <a:ext cx="5181601" cy="518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38200" y="562987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</a:rPr>
              <a:t>led to confusion</a:t>
            </a:r>
            <a:endParaRPr lang="en-US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0"/>
            <a:ext cx="7848600" cy="50311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55626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</a:rPr>
              <a:t>A change in assessment</a:t>
            </a:r>
            <a:endParaRPr lang="en-US" sz="5400" dirty="0">
              <a:solidFill>
                <a:srgbClr val="C0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0700" y="228600"/>
            <a:ext cx="5335349" cy="5257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54864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A change in assessment</a:t>
            </a:r>
            <a:endParaRPr lang="en-US" sz="5400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514475"/>
            <a:ext cx="74295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54864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C00000"/>
                </a:solidFill>
              </a:rPr>
              <a:t>A change in assessment</a:t>
            </a:r>
            <a:endParaRPr lang="en-US" sz="5400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685800"/>
            <a:ext cx="802221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80" y="914400"/>
            <a:ext cx="8486641" cy="420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38200" y="54864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</a:rPr>
              <a:t>A change in assessment</a:t>
            </a:r>
            <a:endParaRPr lang="en-US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8200" y="5486400"/>
            <a:ext cx="746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</a:rPr>
              <a:t>lead to panic.</a:t>
            </a:r>
            <a:endParaRPr lang="en-US" sz="5400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Documents and Settings\Alicia\Desktop\panic-button-me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500" y="762000"/>
            <a:ext cx="4191000" cy="4191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1805</TotalTime>
  <Words>180</Words>
  <Application>Microsoft Office PowerPoint</Application>
  <PresentationFormat>On-screen Show (4:3)</PresentationFormat>
  <Paragraphs>40</Paragraphs>
  <Slides>25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Alicia Mansfield</dc:creator>
  <cp:lastModifiedBy>alicia.mansfield</cp:lastModifiedBy>
  <cp:revision>8</cp:revision>
  <dcterms:created xsi:type="dcterms:W3CDTF">2013-03-12T01:23:53Z</dcterms:created>
  <dcterms:modified xsi:type="dcterms:W3CDTF">2013-04-09T20:38:08Z</dcterms:modified>
</cp:coreProperties>
</file>